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sldIdLst>
    <p:sldId id="257" r:id="rId2"/>
    <p:sldId id="266" r:id="rId3"/>
    <p:sldId id="267" r:id="rId4"/>
    <p:sldId id="268" r:id="rId5"/>
    <p:sldId id="269" r:id="rId6"/>
    <p:sldId id="270" r:id="rId7"/>
    <p:sldId id="271" r:id="rId8"/>
    <p:sldId id="272" r:id="rId9"/>
    <p:sldId id="27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presProps" Target="presProps.xml" /><Relationship Id="rId5" Type="http://schemas.openxmlformats.org/officeDocument/2006/relationships/slide" Target="slides/slide4.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1/6/2024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44522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79101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1227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40929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75424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3001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84925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30151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52905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71607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76474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03925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65391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43528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60879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16385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30833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1/6/2024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342391640"/>
      </p:ext>
    </p:extLst>
  </p:cSld>
  <p:clrMap bg1="dk1" tx1="lt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Lst>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Underwater photo of a dolphin">
            <a:extLst>
              <a:ext uri="{FF2B5EF4-FFF2-40B4-BE49-F238E27FC236}">
                <a16:creationId xmlns:a16="http://schemas.microsoft.com/office/drawing/2014/main" id="{37769166-FCC3-0FFB-E764-FD2A63333395}"/>
              </a:ext>
            </a:extLst>
          </p:cNvPr>
          <p:cNvPicPr>
            <a:picLocks noChangeAspect="1"/>
          </p:cNvPicPr>
          <p:nvPr/>
        </p:nvPicPr>
        <p:blipFill rotWithShape="1">
          <a:blip r:embed="rId2">
            <a:alphaModFix amt="40000"/>
          </a:blip>
          <a:srcRect r="6" b="15278"/>
          <a:stretch/>
        </p:blipFill>
        <p:spPr>
          <a:xfrm>
            <a:off x="23312" y="0"/>
            <a:ext cx="12188932" cy="6857990"/>
          </a:xfrm>
          <a:prstGeom prst="rect">
            <a:avLst/>
          </a:prstGeom>
        </p:spPr>
      </p:pic>
      <p:sp>
        <p:nvSpPr>
          <p:cNvPr id="2" name="Title"/>
          <p:cNvSpPr>
            <a:spLocks noGrp="1"/>
          </p:cNvSpPr>
          <p:nvPr>
            <p:ph type="ctrTitle"/>
          </p:nvPr>
        </p:nvSpPr>
        <p:spPr>
          <a:xfrm>
            <a:off x="7277100" y="657934"/>
            <a:ext cx="6071154" cy="5048547"/>
          </a:xfrm>
        </p:spPr>
        <p:txBody>
          <a:bodyPr anchor="t">
            <a:normAutofit/>
          </a:bodyPr>
          <a:lstStyle/>
          <a:p>
            <a:r>
              <a:rPr lang="en-US" sz="6000" dirty="0">
                <a:solidFill>
                  <a:schemeClr val="accent1">
                    <a:lumMod val="75000"/>
                  </a:schemeClr>
                </a:solidFill>
                <a:latin typeface="Algerian" pitchFamily="82" charset="0"/>
              </a:rPr>
              <a:t>DOLPHIN</a:t>
            </a:r>
            <a:r>
              <a:rPr lang="en-US" sz="6000" dirty="0">
                <a:solidFill>
                  <a:srgbClr val="FFFFFF"/>
                </a:solidFill>
                <a:latin typeface="Algerian" pitchFamily="82" charset="0"/>
              </a:rPr>
              <a:t> </a:t>
            </a:r>
          </a:p>
        </p:txBody>
      </p:sp>
      <p:sp>
        <p:nvSpPr>
          <p:cNvPr id="3" name="SubTitle"/>
          <p:cNvSpPr>
            <a:spLocks noGrp="1"/>
          </p:cNvSpPr>
          <p:nvPr>
            <p:ph type="subTitle" idx="1"/>
          </p:nvPr>
        </p:nvSpPr>
        <p:spPr>
          <a:xfrm>
            <a:off x="8334376" y="-469756"/>
            <a:ext cx="3731904" cy="4565506"/>
          </a:xfrm>
        </p:spPr>
        <p:txBody>
          <a:bodyPr anchor="b">
            <a:normAutofit/>
          </a:bodyPr>
          <a:lstStyle/>
          <a:p>
            <a:r>
              <a:rPr lang="en-US" sz="2400" dirty="0">
                <a:solidFill>
                  <a:srgbClr val="FFFFFF"/>
                </a:solidFill>
                <a:latin typeface="Baguet Script" pitchFamily="2" charset="0"/>
                <a:ea typeface="Arabic Typesetting" panose="02000000000000000000" pitchFamily="2" charset="0"/>
              </a:rPr>
              <a:t>---PRESENTED  BY  </a:t>
            </a:r>
            <a:r>
              <a:rPr lang="en-US" sz="2400" dirty="0">
                <a:solidFill>
                  <a:schemeClr val="accent3">
                    <a:lumMod val="60000"/>
                    <a:lumOff val="40000"/>
                  </a:schemeClr>
                </a:solidFill>
                <a:latin typeface="Baguet Script" pitchFamily="2" charset="0"/>
                <a:ea typeface="Arabic Typesetting" panose="02000000000000000000" pitchFamily="2" charset="0"/>
              </a:rPr>
              <a:t>PRITY</a:t>
            </a:r>
            <a:r>
              <a:rPr lang="en-US" sz="2400" dirty="0">
                <a:solidFill>
                  <a:srgbClr val="FFFFFF"/>
                </a:solidFill>
                <a:latin typeface="Baguet Script" pitchFamily="2" charset="0"/>
                <a:ea typeface="Arabic Typesetting" panose="02000000000000000000" pitchFamily="2" charset="0"/>
              </a:rPr>
              <a:t>  </a:t>
            </a:r>
            <a:r>
              <a:rPr lang="en-US" sz="2400" dirty="0">
                <a:solidFill>
                  <a:schemeClr val="accent3">
                    <a:lumMod val="60000"/>
                    <a:lumOff val="40000"/>
                  </a:schemeClr>
                </a:solidFill>
                <a:latin typeface="Baguet Script" pitchFamily="2" charset="0"/>
                <a:ea typeface="Arabic Typesetting" panose="02000000000000000000" pitchFamily="2" charset="0"/>
              </a:rPr>
              <a:t>GHOSH</a:t>
            </a:r>
            <a:r>
              <a:rPr lang="en-US" sz="2400" dirty="0">
                <a:solidFill>
                  <a:srgbClr val="FFFFFF"/>
                </a:solidFill>
                <a:latin typeface="Baguet Script" pitchFamily="2" charset="0"/>
                <a:ea typeface="Arabic Typesetting" panose="02000000000000000000" pitchFamily="2" charset="0"/>
              </a:rPr>
              <a:t>
</a:t>
            </a:r>
          </a:p>
        </p:txBody>
      </p:sp>
      <p:sp>
        <p:nvSpPr>
          <p:cNvPr id="5" name="TextBox 4">
            <a:extLst>
              <a:ext uri="{FF2B5EF4-FFF2-40B4-BE49-F238E27FC236}">
                <a16:creationId xmlns:a16="http://schemas.microsoft.com/office/drawing/2014/main" id="{ABB0F573-52C8-B620-B1E3-19AF31032D3B}"/>
              </a:ext>
            </a:extLst>
          </p:cNvPr>
          <p:cNvSpPr txBox="1"/>
          <p:nvPr/>
        </p:nvSpPr>
        <p:spPr>
          <a:xfrm>
            <a:off x="7939338" y="5060150"/>
            <a:ext cx="7176585" cy="646331"/>
          </a:xfrm>
          <a:prstGeom prst="rect">
            <a:avLst/>
          </a:prstGeom>
          <a:noFill/>
        </p:spPr>
        <p:txBody>
          <a:bodyPr wrap="square" rtlCol="0">
            <a:spAutoFit/>
          </a:bodyPr>
          <a:lstStyle/>
          <a:p>
            <a:pPr algn="l"/>
            <a:r>
              <a:rPr lang="en-US" b="1" dirty="0"/>
              <a:t>CU ROLL NO : </a:t>
            </a:r>
            <a:r>
              <a:rPr lang="en-US" b="1" dirty="0">
                <a:solidFill>
                  <a:schemeClr val="accent1">
                    <a:lumMod val="75000"/>
                  </a:schemeClr>
                </a:solidFill>
              </a:rPr>
              <a:t>223144-11-0010</a:t>
            </a:r>
          </a:p>
          <a:p>
            <a:pPr algn="l"/>
            <a:r>
              <a:rPr lang="en-US" b="1" dirty="0"/>
              <a:t>CU REGISTRATION NO:</a:t>
            </a:r>
            <a:r>
              <a:rPr lang="en-US" b="1" dirty="0">
                <a:solidFill>
                  <a:schemeClr val="accent1">
                    <a:lumMod val="75000"/>
                  </a:schemeClr>
                </a:solidFill>
              </a:rPr>
              <a:t>144-1211-0308-22</a:t>
            </a:r>
          </a:p>
        </p:txBody>
      </p:sp>
    </p:spTree>
    <p:extLst>
      <p:ext uri="{BB962C8B-B14F-4D97-AF65-F5344CB8AC3E}">
        <p14:creationId xmlns:p14="http://schemas.microsoft.com/office/powerpoint/2010/main" val="23003599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A0CB9-59C0-A1DC-2AD0-B91B3F0C4B56}"/>
              </a:ext>
            </a:extLst>
          </p:cNvPr>
          <p:cNvSpPr>
            <a:spLocks noGrp="1"/>
          </p:cNvSpPr>
          <p:nvPr>
            <p:ph type="title"/>
          </p:nvPr>
        </p:nvSpPr>
        <p:spPr>
          <a:xfrm>
            <a:off x="1456916" y="0"/>
            <a:ext cx="10061113" cy="1001146"/>
          </a:xfrm>
        </p:spPr>
        <p:txBody>
          <a:bodyPr/>
          <a:lstStyle/>
          <a:p>
            <a:r>
              <a:rPr lang="en-US" sz="3200" b="1" u="sng" dirty="0"/>
              <a:t>•SCIENTIFIC CLASSIFICATION</a:t>
            </a:r>
            <a:r>
              <a:rPr lang="en-US" sz="2400" dirty="0"/>
              <a:t> </a:t>
            </a:r>
          </a:p>
        </p:txBody>
      </p:sp>
      <p:graphicFrame>
        <p:nvGraphicFramePr>
          <p:cNvPr id="5" name="Table 4">
            <a:extLst>
              <a:ext uri="{FF2B5EF4-FFF2-40B4-BE49-F238E27FC236}">
                <a16:creationId xmlns:a16="http://schemas.microsoft.com/office/drawing/2014/main" id="{5218CC31-7522-1BBA-0DB6-7690688BFBEF}"/>
              </a:ext>
            </a:extLst>
          </p:cNvPr>
          <p:cNvGraphicFramePr>
            <a:graphicFrameLocks noGrp="1"/>
          </p:cNvGraphicFramePr>
          <p:nvPr>
            <p:extLst>
              <p:ext uri="{D42A27DB-BD31-4B8C-83A1-F6EECF244321}">
                <p14:modId xmlns:p14="http://schemas.microsoft.com/office/powerpoint/2010/main" val="1522648123"/>
              </p:ext>
            </p:extLst>
          </p:nvPr>
        </p:nvGraphicFramePr>
        <p:xfrm>
          <a:off x="1801919" y="2115859"/>
          <a:ext cx="5106240" cy="3912230"/>
        </p:xfrm>
        <a:graphic>
          <a:graphicData uri="http://schemas.openxmlformats.org/drawingml/2006/table">
            <a:tbl>
              <a:tblPr firstRow="1" bandRow="1">
                <a:tableStyleId>{8FD4443E-F989-4FC4-A0C8-D5A2AF1F390B}</a:tableStyleId>
              </a:tblPr>
              <a:tblGrid>
                <a:gridCol w="2553120">
                  <a:extLst>
                    <a:ext uri="{9D8B030D-6E8A-4147-A177-3AD203B41FA5}">
                      <a16:colId xmlns:a16="http://schemas.microsoft.com/office/drawing/2014/main" val="3162118102"/>
                    </a:ext>
                  </a:extLst>
                </a:gridCol>
                <a:gridCol w="2553120">
                  <a:extLst>
                    <a:ext uri="{9D8B030D-6E8A-4147-A177-3AD203B41FA5}">
                      <a16:colId xmlns:a16="http://schemas.microsoft.com/office/drawing/2014/main" val="1126725107"/>
                    </a:ext>
                  </a:extLst>
                </a:gridCol>
              </a:tblGrid>
              <a:tr h="391223">
                <a:tc>
                  <a:txBody>
                    <a:bodyPr/>
                    <a:lstStyle/>
                    <a:p>
                      <a:r>
                        <a:rPr lang="en-US" dirty="0"/>
                        <a:t>KINGDOM </a:t>
                      </a:r>
                    </a:p>
                  </a:txBody>
                  <a:tcPr/>
                </a:tc>
                <a:tc>
                  <a:txBody>
                    <a:bodyPr/>
                    <a:lstStyle/>
                    <a:p>
                      <a:r>
                        <a:rPr lang="en-US" dirty="0"/>
                        <a:t>Animalia</a:t>
                      </a:r>
                      <a:endParaRPr lang="en-US" b="0" dirty="0"/>
                    </a:p>
                  </a:txBody>
                  <a:tcPr/>
                </a:tc>
                <a:extLst>
                  <a:ext uri="{0D108BD9-81ED-4DB2-BD59-A6C34878D82A}">
                    <a16:rowId xmlns:a16="http://schemas.microsoft.com/office/drawing/2014/main" val="1587589584"/>
                  </a:ext>
                </a:extLst>
              </a:tr>
              <a:tr h="391223">
                <a:tc>
                  <a:txBody>
                    <a:bodyPr/>
                    <a:lstStyle/>
                    <a:p>
                      <a:r>
                        <a:rPr lang="en-US" b="1" dirty="0">
                          <a:solidFill>
                            <a:schemeClr val="accent3">
                              <a:lumMod val="60000"/>
                              <a:lumOff val="40000"/>
                            </a:schemeClr>
                          </a:solidFill>
                        </a:rPr>
                        <a:t>PHYLUM</a:t>
                      </a:r>
                    </a:p>
                  </a:txBody>
                  <a:tcPr/>
                </a:tc>
                <a:tc>
                  <a:txBody>
                    <a:bodyPr/>
                    <a:lstStyle/>
                    <a:p>
                      <a:r>
                        <a:rPr lang="en-US" dirty="0"/>
                        <a:t>Chordata</a:t>
                      </a:r>
                    </a:p>
                  </a:txBody>
                  <a:tcPr/>
                </a:tc>
                <a:extLst>
                  <a:ext uri="{0D108BD9-81ED-4DB2-BD59-A6C34878D82A}">
                    <a16:rowId xmlns:a16="http://schemas.microsoft.com/office/drawing/2014/main" val="2175759956"/>
                  </a:ext>
                </a:extLst>
              </a:tr>
              <a:tr h="391223">
                <a:tc>
                  <a:txBody>
                    <a:bodyPr/>
                    <a:lstStyle/>
                    <a:p>
                      <a:r>
                        <a:rPr lang="en-US" b="1" dirty="0">
                          <a:solidFill>
                            <a:schemeClr val="accent3">
                              <a:lumMod val="60000"/>
                              <a:lumOff val="40000"/>
                            </a:schemeClr>
                          </a:solidFill>
                        </a:rPr>
                        <a:t>SUBPHYLUM</a:t>
                      </a:r>
                      <a:r>
                        <a:rPr lang="en-US" dirty="0"/>
                        <a:t> </a:t>
                      </a:r>
                    </a:p>
                  </a:txBody>
                  <a:tcPr/>
                </a:tc>
                <a:tc>
                  <a:txBody>
                    <a:bodyPr/>
                    <a:lstStyle/>
                    <a:p>
                      <a:r>
                        <a:rPr lang="en-US" dirty="0"/>
                        <a:t>Vertebrate </a:t>
                      </a:r>
                    </a:p>
                  </a:txBody>
                  <a:tcPr/>
                </a:tc>
                <a:extLst>
                  <a:ext uri="{0D108BD9-81ED-4DB2-BD59-A6C34878D82A}">
                    <a16:rowId xmlns:a16="http://schemas.microsoft.com/office/drawing/2014/main" val="345424010"/>
                  </a:ext>
                </a:extLst>
              </a:tr>
              <a:tr h="391223">
                <a:tc>
                  <a:txBody>
                    <a:bodyPr/>
                    <a:lstStyle/>
                    <a:p>
                      <a:r>
                        <a:rPr lang="en-US" b="1" dirty="0">
                          <a:solidFill>
                            <a:schemeClr val="accent3">
                              <a:lumMod val="60000"/>
                              <a:lumOff val="40000"/>
                            </a:schemeClr>
                          </a:solidFill>
                        </a:rPr>
                        <a:t>CLASS</a:t>
                      </a:r>
                    </a:p>
                  </a:txBody>
                  <a:tcPr/>
                </a:tc>
                <a:tc>
                  <a:txBody>
                    <a:bodyPr/>
                    <a:lstStyle/>
                    <a:p>
                      <a:r>
                        <a:rPr lang="en-US" dirty="0"/>
                        <a:t>Mammalia</a:t>
                      </a:r>
                    </a:p>
                  </a:txBody>
                  <a:tcPr/>
                </a:tc>
                <a:extLst>
                  <a:ext uri="{0D108BD9-81ED-4DB2-BD59-A6C34878D82A}">
                    <a16:rowId xmlns:a16="http://schemas.microsoft.com/office/drawing/2014/main" val="3461528525"/>
                  </a:ext>
                </a:extLst>
              </a:tr>
              <a:tr h="391223">
                <a:tc>
                  <a:txBody>
                    <a:bodyPr/>
                    <a:lstStyle/>
                    <a:p>
                      <a:r>
                        <a:rPr lang="en-US" b="1" dirty="0">
                          <a:solidFill>
                            <a:schemeClr val="accent3">
                              <a:lumMod val="60000"/>
                              <a:lumOff val="40000"/>
                            </a:schemeClr>
                          </a:solidFill>
                        </a:rPr>
                        <a:t>ORDER</a:t>
                      </a:r>
                    </a:p>
                  </a:txBody>
                  <a:tcPr/>
                </a:tc>
                <a:tc>
                  <a:txBody>
                    <a:bodyPr/>
                    <a:lstStyle/>
                    <a:p>
                      <a:r>
                        <a:rPr lang="en-US" dirty="0"/>
                        <a:t>Cetacea</a:t>
                      </a:r>
                    </a:p>
                  </a:txBody>
                  <a:tcPr/>
                </a:tc>
                <a:extLst>
                  <a:ext uri="{0D108BD9-81ED-4DB2-BD59-A6C34878D82A}">
                    <a16:rowId xmlns:a16="http://schemas.microsoft.com/office/drawing/2014/main" val="1916438847"/>
                  </a:ext>
                </a:extLst>
              </a:tr>
              <a:tr h="391223">
                <a:tc>
                  <a:txBody>
                    <a:bodyPr/>
                    <a:lstStyle/>
                    <a:p>
                      <a:r>
                        <a:rPr lang="en-US" b="1" dirty="0">
                          <a:solidFill>
                            <a:schemeClr val="accent3">
                              <a:lumMod val="60000"/>
                              <a:lumOff val="40000"/>
                            </a:schemeClr>
                          </a:solidFill>
                        </a:rPr>
                        <a:t>FAMILY</a:t>
                      </a:r>
                    </a:p>
                  </a:txBody>
                  <a:tcPr/>
                </a:tc>
                <a:tc>
                  <a:txBody>
                    <a:bodyPr/>
                    <a:lstStyle/>
                    <a:p>
                      <a:r>
                        <a:rPr lang="en-US" dirty="0"/>
                        <a:t>Delphinidae</a:t>
                      </a:r>
                    </a:p>
                  </a:txBody>
                  <a:tcPr/>
                </a:tc>
                <a:extLst>
                  <a:ext uri="{0D108BD9-81ED-4DB2-BD59-A6C34878D82A}">
                    <a16:rowId xmlns:a16="http://schemas.microsoft.com/office/drawing/2014/main" val="413873159"/>
                  </a:ext>
                </a:extLst>
              </a:tr>
              <a:tr h="391223">
                <a:tc>
                  <a:txBody>
                    <a:bodyPr/>
                    <a:lstStyle/>
                    <a:p>
                      <a:r>
                        <a:rPr lang="en-US" b="1" dirty="0">
                          <a:solidFill>
                            <a:schemeClr val="accent3">
                              <a:lumMod val="60000"/>
                              <a:lumOff val="40000"/>
                            </a:schemeClr>
                          </a:solidFill>
                        </a:rPr>
                        <a:t>GENUS</a:t>
                      </a:r>
                    </a:p>
                  </a:txBody>
                  <a:tcPr/>
                </a:tc>
                <a:tc>
                  <a:txBody>
                    <a:bodyPr/>
                    <a:lstStyle/>
                    <a:p>
                      <a:r>
                        <a:rPr lang="en-US" dirty="0"/>
                        <a:t>Delphinus</a:t>
                      </a:r>
                    </a:p>
                  </a:txBody>
                  <a:tcPr/>
                </a:tc>
                <a:extLst>
                  <a:ext uri="{0D108BD9-81ED-4DB2-BD59-A6C34878D82A}">
                    <a16:rowId xmlns:a16="http://schemas.microsoft.com/office/drawing/2014/main" val="1049178135"/>
                  </a:ext>
                </a:extLst>
              </a:tr>
              <a:tr h="391223">
                <a:tc>
                  <a:txBody>
                    <a:bodyPr/>
                    <a:lstStyle/>
                    <a:p>
                      <a:r>
                        <a:rPr lang="en-US" b="1" dirty="0">
                          <a:solidFill>
                            <a:schemeClr val="accent3">
                              <a:lumMod val="60000"/>
                              <a:lumOff val="40000"/>
                            </a:schemeClr>
                          </a:solidFill>
                        </a:rPr>
                        <a:t>SPECIES</a:t>
                      </a:r>
                    </a:p>
                  </a:txBody>
                  <a:tcPr/>
                </a:tc>
                <a:tc>
                  <a:txBody>
                    <a:bodyPr/>
                    <a:lstStyle/>
                    <a:p>
                      <a:r>
                        <a:rPr lang="en-US" dirty="0"/>
                        <a:t>Delphis</a:t>
                      </a:r>
                    </a:p>
                  </a:txBody>
                  <a:tcPr/>
                </a:tc>
                <a:extLst>
                  <a:ext uri="{0D108BD9-81ED-4DB2-BD59-A6C34878D82A}">
                    <a16:rowId xmlns:a16="http://schemas.microsoft.com/office/drawing/2014/main" val="2502464918"/>
                  </a:ext>
                </a:extLst>
              </a:tr>
              <a:tr h="391223">
                <a:tc>
                  <a:txBody>
                    <a:bodyPr/>
                    <a:lstStyle/>
                    <a:p>
                      <a:r>
                        <a:rPr lang="en-US" b="1" dirty="0">
                          <a:solidFill>
                            <a:schemeClr val="accent3">
                              <a:lumMod val="60000"/>
                              <a:lumOff val="40000"/>
                            </a:schemeClr>
                          </a:solidFill>
                        </a:rPr>
                        <a:t>SPECIMEN</a:t>
                      </a:r>
                      <a:r>
                        <a:rPr lang="en-US" dirty="0"/>
                        <a:t> </a:t>
                      </a:r>
                    </a:p>
                  </a:txBody>
                  <a:tcPr/>
                </a:tc>
                <a:tc>
                  <a:txBody>
                    <a:bodyPr/>
                    <a:lstStyle/>
                    <a:p>
                      <a:r>
                        <a:rPr lang="en-US" b="1" i="1" u="sng" dirty="0">
                          <a:solidFill>
                            <a:schemeClr val="tx1"/>
                          </a:solidFill>
                        </a:rPr>
                        <a:t>Delphinus</a:t>
                      </a:r>
                      <a:r>
                        <a:rPr lang="en-US" u="none" dirty="0">
                          <a:solidFill>
                            <a:schemeClr val="tx1"/>
                          </a:solidFill>
                        </a:rPr>
                        <a:t> </a:t>
                      </a:r>
                      <a:r>
                        <a:rPr lang="en-US" b="1" i="1" u="sng" dirty="0">
                          <a:solidFill>
                            <a:schemeClr val="tx1"/>
                          </a:solidFill>
                        </a:rPr>
                        <a:t>delphis</a:t>
                      </a:r>
                    </a:p>
                  </a:txBody>
                  <a:tcPr/>
                </a:tc>
                <a:extLst>
                  <a:ext uri="{0D108BD9-81ED-4DB2-BD59-A6C34878D82A}">
                    <a16:rowId xmlns:a16="http://schemas.microsoft.com/office/drawing/2014/main" val="2515813112"/>
                  </a:ext>
                </a:extLst>
              </a:tr>
              <a:tr h="391223">
                <a:tc>
                  <a:txBody>
                    <a:bodyPr/>
                    <a:lstStyle/>
                    <a:p>
                      <a:r>
                        <a:rPr lang="en-US" b="1" dirty="0">
                          <a:solidFill>
                            <a:schemeClr val="accent3">
                              <a:lumMod val="60000"/>
                              <a:lumOff val="40000"/>
                            </a:schemeClr>
                          </a:solidFill>
                        </a:rPr>
                        <a:t>COMMON</a:t>
                      </a:r>
                      <a:r>
                        <a:rPr lang="en-US" dirty="0"/>
                        <a:t> </a:t>
                      </a:r>
                      <a:r>
                        <a:rPr lang="en-US" b="1" dirty="0">
                          <a:solidFill>
                            <a:schemeClr val="accent3">
                              <a:lumMod val="60000"/>
                              <a:lumOff val="40000"/>
                            </a:schemeClr>
                          </a:solidFill>
                        </a:rPr>
                        <a:t>NAME</a:t>
                      </a:r>
                    </a:p>
                  </a:txBody>
                  <a:tcPr/>
                </a:tc>
                <a:tc>
                  <a:txBody>
                    <a:bodyPr/>
                    <a:lstStyle/>
                    <a:p>
                      <a:r>
                        <a:rPr lang="en-US" dirty="0"/>
                        <a:t>Short - beaked dolphin </a:t>
                      </a:r>
                    </a:p>
                  </a:txBody>
                  <a:tcPr/>
                </a:tc>
                <a:extLst>
                  <a:ext uri="{0D108BD9-81ED-4DB2-BD59-A6C34878D82A}">
                    <a16:rowId xmlns:a16="http://schemas.microsoft.com/office/drawing/2014/main" val="3781674906"/>
                  </a:ext>
                </a:extLst>
              </a:tr>
            </a:tbl>
          </a:graphicData>
        </a:graphic>
      </p:graphicFrame>
      <p:sp>
        <p:nvSpPr>
          <p:cNvPr id="12" name="TextBox 11">
            <a:extLst>
              <a:ext uri="{FF2B5EF4-FFF2-40B4-BE49-F238E27FC236}">
                <a16:creationId xmlns:a16="http://schemas.microsoft.com/office/drawing/2014/main" id="{F86FA4CE-9516-2846-6ACE-2F67DC255521}"/>
              </a:ext>
            </a:extLst>
          </p:cNvPr>
          <p:cNvSpPr txBox="1"/>
          <p:nvPr/>
        </p:nvSpPr>
        <p:spPr>
          <a:xfrm>
            <a:off x="1232522" y="895437"/>
            <a:ext cx="6020640" cy="954107"/>
          </a:xfrm>
          <a:prstGeom prst="rect">
            <a:avLst/>
          </a:prstGeom>
          <a:noFill/>
        </p:spPr>
        <p:txBody>
          <a:bodyPr wrap="square" rtlCol="0">
            <a:spAutoFit/>
          </a:bodyPr>
          <a:lstStyle/>
          <a:p>
            <a:pPr algn="l"/>
            <a:r>
              <a:rPr lang="en-US" sz="2800" dirty="0">
                <a:solidFill>
                  <a:schemeClr val="accent1">
                    <a:lumMod val="75000"/>
                  </a:schemeClr>
                </a:solidFill>
              </a:rPr>
              <a:t>{</a:t>
            </a:r>
            <a:r>
              <a:rPr lang="en-US" sz="2800" b="1" dirty="0">
                <a:solidFill>
                  <a:schemeClr val="accent1">
                    <a:lumMod val="75000"/>
                  </a:schemeClr>
                </a:solidFill>
                <a:latin typeface="Colonna MT" pitchFamily="82" charset="0"/>
              </a:rPr>
              <a:t>According to “The life of vertebrate” by J.Z Young,</a:t>
            </a:r>
            <a:r>
              <a:rPr lang="en-US" sz="2800" b="1" dirty="0">
                <a:solidFill>
                  <a:schemeClr val="accent1">
                    <a:lumMod val="75000"/>
                  </a:schemeClr>
                </a:solidFill>
                <a:latin typeface="+mj-lt"/>
              </a:rPr>
              <a:t>1981</a:t>
            </a:r>
            <a:r>
              <a:rPr lang="en-US" sz="2800" b="1" dirty="0">
                <a:solidFill>
                  <a:schemeClr val="accent1">
                    <a:lumMod val="75000"/>
                  </a:schemeClr>
                </a:solidFill>
              </a:rPr>
              <a:t>}</a:t>
            </a:r>
          </a:p>
        </p:txBody>
      </p:sp>
      <p:pic>
        <p:nvPicPr>
          <p:cNvPr id="3" name="Picture 2">
            <a:extLst>
              <a:ext uri="{FF2B5EF4-FFF2-40B4-BE49-F238E27FC236}">
                <a16:creationId xmlns:a16="http://schemas.microsoft.com/office/drawing/2014/main" id="{1804AC26-263E-1EC1-9540-72AB23CF8F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3162" y="111156"/>
            <a:ext cx="3481922" cy="6183249"/>
          </a:xfrm>
          <a:prstGeom prst="ellipse">
            <a:avLst/>
          </a:prstGeom>
          <a:ln>
            <a:noFill/>
          </a:ln>
          <a:effectLst>
            <a:innerShdw blurRad="63500" dist="101600" dir="16200000">
              <a:prstClr val="black">
                <a:alpha val="50000"/>
              </a:prstClr>
            </a:innerShdw>
            <a:softEdge rad="112500"/>
          </a:effectLst>
        </p:spPr>
      </p:pic>
    </p:spTree>
    <p:extLst>
      <p:ext uri="{BB962C8B-B14F-4D97-AF65-F5344CB8AC3E}">
        <p14:creationId xmlns:p14="http://schemas.microsoft.com/office/powerpoint/2010/main" val="2271140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390326E-3780-2857-59B5-DC8FB8865716}"/>
              </a:ext>
            </a:extLst>
          </p:cNvPr>
          <p:cNvGraphicFramePr>
            <a:graphicFrameLocks noGrp="1"/>
          </p:cNvGraphicFramePr>
          <p:nvPr>
            <p:extLst>
              <p:ext uri="{D42A27DB-BD31-4B8C-83A1-F6EECF244321}">
                <p14:modId xmlns:p14="http://schemas.microsoft.com/office/powerpoint/2010/main" val="875711278"/>
              </p:ext>
            </p:extLst>
          </p:nvPr>
        </p:nvGraphicFramePr>
        <p:xfrm>
          <a:off x="1265664" y="678656"/>
          <a:ext cx="10128618" cy="5905500"/>
        </p:xfrm>
        <a:graphic>
          <a:graphicData uri="http://schemas.openxmlformats.org/drawingml/2006/table">
            <a:tbl>
              <a:tblPr firstRow="1" bandRow="1">
                <a:tableStyleId>{8FD4443E-F989-4FC4-A0C8-D5A2AF1F390B}</a:tableStyleId>
              </a:tblPr>
              <a:tblGrid>
                <a:gridCol w="3376206">
                  <a:extLst>
                    <a:ext uri="{9D8B030D-6E8A-4147-A177-3AD203B41FA5}">
                      <a16:colId xmlns:a16="http://schemas.microsoft.com/office/drawing/2014/main" val="2162061500"/>
                    </a:ext>
                  </a:extLst>
                </a:gridCol>
                <a:gridCol w="3376206">
                  <a:extLst>
                    <a:ext uri="{9D8B030D-6E8A-4147-A177-3AD203B41FA5}">
                      <a16:colId xmlns:a16="http://schemas.microsoft.com/office/drawing/2014/main" val="4001232124"/>
                    </a:ext>
                  </a:extLst>
                </a:gridCol>
                <a:gridCol w="3376206">
                  <a:extLst>
                    <a:ext uri="{9D8B030D-6E8A-4147-A177-3AD203B41FA5}">
                      <a16:colId xmlns:a16="http://schemas.microsoft.com/office/drawing/2014/main" val="674535442"/>
                    </a:ext>
                  </a:extLst>
                </a:gridCol>
              </a:tblGrid>
              <a:tr h="1968500">
                <a:tc>
                  <a:txBody>
                    <a:bodyPr/>
                    <a:lstStyle/>
                    <a:p>
                      <a:pPr lvl="2" algn="l"/>
                      <a:r>
                        <a:rPr lang="en-US" dirty="0"/>
                        <a:t> </a:t>
                      </a:r>
                      <a:r>
                        <a:rPr lang="en-US" sz="2800" dirty="0">
                          <a:solidFill>
                            <a:schemeClr val="accent6">
                              <a:lumMod val="75000"/>
                            </a:schemeClr>
                          </a:solidFill>
                          <a:latin typeface="Algerian" pitchFamily="82" charset="0"/>
                        </a:rPr>
                        <a:t>IMAGE</a:t>
                      </a:r>
                    </a:p>
                  </a:txBody>
                  <a:tcPr anchor="ctr"/>
                </a:tc>
                <a:tc>
                  <a:txBody>
                    <a:bodyPr/>
                    <a:lstStyle/>
                    <a:p>
                      <a:pPr lvl="2" algn="l"/>
                      <a:r>
                        <a:rPr lang="en-US" dirty="0"/>
                        <a:t> </a:t>
                      </a:r>
                      <a:r>
                        <a:rPr lang="en-US" sz="2800" b="1" dirty="0">
                          <a:solidFill>
                            <a:schemeClr val="accent6">
                              <a:lumMod val="75000"/>
                            </a:schemeClr>
                          </a:solidFill>
                          <a:latin typeface="Algerian" pitchFamily="82" charset="0"/>
                        </a:rPr>
                        <a:t>SPECIES</a:t>
                      </a:r>
                    </a:p>
                  </a:txBody>
                  <a:tcPr anchor="ctr"/>
                </a:tc>
                <a:tc>
                  <a:txBody>
                    <a:bodyPr/>
                    <a:lstStyle/>
                    <a:p>
                      <a:r>
                        <a:rPr lang="en-US" dirty="0"/>
                        <a:t> </a:t>
                      </a:r>
                      <a:r>
                        <a:rPr lang="en-US" sz="2800" dirty="0">
                          <a:solidFill>
                            <a:schemeClr val="accent6">
                              <a:lumMod val="75000"/>
                            </a:schemeClr>
                          </a:solidFill>
                          <a:latin typeface="Algerian" pitchFamily="82" charset="0"/>
                        </a:rPr>
                        <a:t>GEOGRAPHICAL</a:t>
                      </a:r>
                    </a:p>
                    <a:p>
                      <a:r>
                        <a:rPr lang="en-US" sz="2800" dirty="0">
                          <a:solidFill>
                            <a:schemeClr val="accent6">
                              <a:lumMod val="60000"/>
                              <a:lumOff val="40000"/>
                            </a:schemeClr>
                          </a:solidFill>
                          <a:latin typeface="Algerian" pitchFamily="82" charset="0"/>
                        </a:rPr>
                        <a:t> </a:t>
                      </a:r>
                      <a:r>
                        <a:rPr lang="en-US" sz="2800" dirty="0">
                          <a:solidFill>
                            <a:schemeClr val="accent6">
                              <a:lumMod val="75000"/>
                            </a:schemeClr>
                          </a:solidFill>
                          <a:latin typeface="Algerian" pitchFamily="82" charset="0"/>
                        </a:rPr>
                        <a:t>LOCATIONs</a:t>
                      </a:r>
                    </a:p>
                  </a:txBody>
                  <a:tcPr anchor="ctr"/>
                </a:tc>
                <a:extLst>
                  <a:ext uri="{0D108BD9-81ED-4DB2-BD59-A6C34878D82A}">
                    <a16:rowId xmlns:a16="http://schemas.microsoft.com/office/drawing/2014/main" val="2737844369"/>
                  </a:ext>
                </a:extLst>
              </a:tr>
              <a:tr h="1968500">
                <a:tc>
                  <a:txBody>
                    <a:bodyPr/>
                    <a:lstStyle/>
                    <a:p>
                      <a:endParaRPr lang="en-US" dirty="0"/>
                    </a:p>
                  </a:txBody>
                  <a:tcPr/>
                </a:tc>
                <a:tc>
                  <a:txBody>
                    <a:bodyPr/>
                    <a:lstStyle/>
                    <a:p>
                      <a:pPr algn="ctr"/>
                      <a:r>
                        <a:rPr lang="en-US" sz="2400" i="1" u="sng" dirty="0"/>
                        <a:t>Delphinus</a:t>
                      </a:r>
                      <a:r>
                        <a:rPr lang="en-US" sz="2400" i="1" u="none" dirty="0"/>
                        <a:t> </a:t>
                      </a:r>
                      <a:r>
                        <a:rPr lang="en-US" sz="2400" i="1" u="sng" dirty="0"/>
                        <a:t>delphis</a:t>
                      </a:r>
                      <a:r>
                        <a:rPr lang="en-US" sz="2400" i="1" u="none" dirty="0"/>
                        <a:t> </a:t>
                      </a:r>
                    </a:p>
                    <a:p>
                      <a:pPr algn="ctr"/>
                      <a:r>
                        <a:rPr lang="en-US" sz="2000" b="0" i="0" u="none" dirty="0">
                          <a:solidFill>
                            <a:srgbClr val="FFFF00"/>
                          </a:solidFill>
                        </a:rPr>
                        <a:t>(Short beaked dolphin)</a:t>
                      </a:r>
                    </a:p>
                  </a:txBody>
                  <a:tcPr/>
                </a:tc>
                <a:tc>
                  <a:txBody>
                    <a:bodyPr/>
                    <a:lstStyle/>
                    <a:p>
                      <a:pPr algn="ctr"/>
                      <a:r>
                        <a:rPr lang="en-US" dirty="0">
                          <a:solidFill>
                            <a:srgbClr val="FFFF00"/>
                          </a:solidFill>
                        </a:rPr>
                        <a:t>The Atlantic and Pacific Oceans.</a:t>
                      </a:r>
                    </a:p>
                  </a:txBody>
                  <a:tcPr anchor="ctr"/>
                </a:tc>
                <a:extLst>
                  <a:ext uri="{0D108BD9-81ED-4DB2-BD59-A6C34878D82A}">
                    <a16:rowId xmlns:a16="http://schemas.microsoft.com/office/drawing/2014/main" val="1931065073"/>
                  </a:ext>
                </a:extLst>
              </a:tr>
              <a:tr h="1968500">
                <a:tc>
                  <a:txBody>
                    <a:bodyPr/>
                    <a:lstStyle/>
                    <a:p>
                      <a:endParaRPr lang="en-US"/>
                    </a:p>
                  </a:txBody>
                  <a:tcPr/>
                </a:tc>
                <a:tc>
                  <a:txBody>
                    <a:bodyPr/>
                    <a:lstStyle/>
                    <a:p>
                      <a:pPr algn="ctr"/>
                      <a:r>
                        <a:rPr lang="en-US" sz="2400" b="0" i="1" u="sng" dirty="0"/>
                        <a:t>Inia</a:t>
                      </a:r>
                      <a:r>
                        <a:rPr lang="en-US" sz="2400" b="0" i="1" dirty="0"/>
                        <a:t> </a:t>
                      </a:r>
                      <a:r>
                        <a:rPr lang="en-US" sz="2400" b="0" i="1" u="sng" dirty="0"/>
                        <a:t>geoffresis</a:t>
                      </a:r>
                    </a:p>
                    <a:p>
                      <a:pPr algn="ctr"/>
                      <a:r>
                        <a:rPr lang="en-US" sz="2000" b="0" i="1" u="none" dirty="0">
                          <a:solidFill>
                            <a:srgbClr val="FFFF00"/>
                          </a:solidFill>
                        </a:rPr>
                        <a:t>(Amazon river dolphin)</a:t>
                      </a:r>
                    </a:p>
                  </a:txBody>
                  <a:tcPr/>
                </a:tc>
                <a:tc>
                  <a:txBody>
                    <a:bodyPr/>
                    <a:lstStyle/>
                    <a:p>
                      <a:pPr algn="ctr"/>
                      <a:r>
                        <a:rPr lang="en-US" dirty="0">
                          <a:solidFill>
                            <a:srgbClr val="FFFF00"/>
                          </a:solidFill>
                        </a:rPr>
                        <a:t>The Amazon and Orinoco river basins.</a:t>
                      </a:r>
                    </a:p>
                  </a:txBody>
                  <a:tcPr anchor="ctr"/>
                </a:tc>
                <a:extLst>
                  <a:ext uri="{0D108BD9-81ED-4DB2-BD59-A6C34878D82A}">
                    <a16:rowId xmlns:a16="http://schemas.microsoft.com/office/drawing/2014/main" val="3162709940"/>
                  </a:ext>
                </a:extLst>
              </a:tr>
            </a:tbl>
          </a:graphicData>
        </a:graphic>
      </p:graphicFrame>
      <p:pic>
        <p:nvPicPr>
          <p:cNvPr id="4" name="Picture 3">
            <a:extLst>
              <a:ext uri="{FF2B5EF4-FFF2-40B4-BE49-F238E27FC236}">
                <a16:creationId xmlns:a16="http://schemas.microsoft.com/office/drawing/2014/main" id="{803D1BEB-01B1-7E6D-F631-20EDB58150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0446" y="4670185"/>
            <a:ext cx="2599551" cy="1729424"/>
          </a:xfrm>
          <a:prstGeom prst="rect">
            <a:avLst/>
          </a:prstGeom>
        </p:spPr>
      </p:pic>
      <p:pic>
        <p:nvPicPr>
          <p:cNvPr id="5" name="Picture 4">
            <a:extLst>
              <a:ext uri="{FF2B5EF4-FFF2-40B4-BE49-F238E27FC236}">
                <a16:creationId xmlns:a16="http://schemas.microsoft.com/office/drawing/2014/main" id="{50FB055E-C0D0-2AA7-D085-F86465C2C832}"/>
              </a:ext>
            </a:extLst>
          </p:cNvPr>
          <p:cNvPicPr>
            <a:picLocks noChangeAspect="1"/>
          </p:cNvPicPr>
          <p:nvPr/>
        </p:nvPicPr>
        <p:blipFill rotWithShape="1">
          <a:blip r:embed="rId3">
            <a:extLst>
              <a:ext uri="{28A0092B-C50C-407E-A947-70E740481C1C}">
                <a14:useLocalDpi xmlns:a14="http://schemas.microsoft.com/office/drawing/2010/main" val="0"/>
              </a:ext>
            </a:extLst>
          </a:blip>
          <a:srcRect l="20453" t="-38603" r="12358" b="1"/>
          <a:stretch/>
        </p:blipFill>
        <p:spPr>
          <a:xfrm>
            <a:off x="1420446" y="2049585"/>
            <a:ext cx="2599550" cy="2436053"/>
          </a:xfrm>
          <a:prstGeom prst="rect">
            <a:avLst/>
          </a:prstGeom>
        </p:spPr>
      </p:pic>
      <p:sp>
        <p:nvSpPr>
          <p:cNvPr id="2" name="TextBox 1">
            <a:extLst>
              <a:ext uri="{FF2B5EF4-FFF2-40B4-BE49-F238E27FC236}">
                <a16:creationId xmlns:a16="http://schemas.microsoft.com/office/drawing/2014/main" id="{EED893F4-D722-C998-A9B6-A6AEBA75258C}"/>
              </a:ext>
            </a:extLst>
          </p:cNvPr>
          <p:cNvSpPr txBox="1"/>
          <p:nvPr/>
        </p:nvSpPr>
        <p:spPr>
          <a:xfrm>
            <a:off x="1637109" y="63163"/>
            <a:ext cx="11483577" cy="584775"/>
          </a:xfrm>
          <a:prstGeom prst="rect">
            <a:avLst/>
          </a:prstGeom>
          <a:noFill/>
        </p:spPr>
        <p:txBody>
          <a:bodyPr wrap="square" rtlCol="0">
            <a:spAutoFit/>
          </a:bodyPr>
          <a:lstStyle/>
          <a:p>
            <a:pPr algn="l"/>
            <a:r>
              <a:rPr lang="en-US" sz="2800" b="1" dirty="0"/>
              <a:t>•</a:t>
            </a:r>
            <a:r>
              <a:rPr lang="en-US" sz="3200" b="1" u="sng" dirty="0"/>
              <a:t>TYPES OF SPECIES</a:t>
            </a:r>
            <a:r>
              <a:rPr lang="en-US" sz="3200" u="sng" dirty="0"/>
              <a:t> </a:t>
            </a:r>
          </a:p>
        </p:txBody>
      </p:sp>
    </p:spTree>
    <p:extLst>
      <p:ext uri="{BB962C8B-B14F-4D97-AF65-F5344CB8AC3E}">
        <p14:creationId xmlns:p14="http://schemas.microsoft.com/office/powerpoint/2010/main" val="651692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22582F6-CC8F-F15C-EBA0-95C98F4730D7}"/>
              </a:ext>
            </a:extLst>
          </p:cNvPr>
          <p:cNvGraphicFramePr>
            <a:graphicFrameLocks noGrp="1"/>
          </p:cNvGraphicFramePr>
          <p:nvPr>
            <p:extLst>
              <p:ext uri="{D42A27DB-BD31-4B8C-83A1-F6EECF244321}">
                <p14:modId xmlns:p14="http://schemas.microsoft.com/office/powerpoint/2010/main" val="2946088548"/>
              </p:ext>
            </p:extLst>
          </p:nvPr>
        </p:nvGraphicFramePr>
        <p:xfrm>
          <a:off x="1339453" y="441025"/>
          <a:ext cx="9804798" cy="6059787"/>
        </p:xfrm>
        <a:graphic>
          <a:graphicData uri="http://schemas.openxmlformats.org/drawingml/2006/table">
            <a:tbl>
              <a:tblPr firstRow="1" bandRow="1">
                <a:tableStyleId>{8FD4443E-F989-4FC4-A0C8-D5A2AF1F390B}</a:tableStyleId>
              </a:tblPr>
              <a:tblGrid>
                <a:gridCol w="3268266">
                  <a:extLst>
                    <a:ext uri="{9D8B030D-6E8A-4147-A177-3AD203B41FA5}">
                      <a16:colId xmlns:a16="http://schemas.microsoft.com/office/drawing/2014/main" val="3530645512"/>
                    </a:ext>
                  </a:extLst>
                </a:gridCol>
                <a:gridCol w="3268266">
                  <a:extLst>
                    <a:ext uri="{9D8B030D-6E8A-4147-A177-3AD203B41FA5}">
                      <a16:colId xmlns:a16="http://schemas.microsoft.com/office/drawing/2014/main" val="2018557347"/>
                    </a:ext>
                  </a:extLst>
                </a:gridCol>
                <a:gridCol w="3268266">
                  <a:extLst>
                    <a:ext uri="{9D8B030D-6E8A-4147-A177-3AD203B41FA5}">
                      <a16:colId xmlns:a16="http://schemas.microsoft.com/office/drawing/2014/main" val="3816215624"/>
                    </a:ext>
                  </a:extLst>
                </a:gridCol>
              </a:tblGrid>
              <a:tr h="2019929">
                <a:tc>
                  <a:txBody>
                    <a:bodyPr/>
                    <a:lstStyle/>
                    <a:p>
                      <a:pPr algn="ctr"/>
                      <a:r>
                        <a:rPr lang="en-US" sz="2400" dirty="0">
                          <a:solidFill>
                            <a:schemeClr val="accent6">
                              <a:lumMod val="75000"/>
                            </a:schemeClr>
                          </a:solidFill>
                          <a:latin typeface="Algerian" pitchFamily="82" charset="0"/>
                        </a:rPr>
                        <a:t>IMAGE</a:t>
                      </a:r>
                    </a:p>
                  </a:txBody>
                  <a:tcPr anchor="ctr"/>
                </a:tc>
                <a:tc>
                  <a:txBody>
                    <a:bodyPr/>
                    <a:lstStyle/>
                    <a:p>
                      <a:pPr algn="ctr"/>
                      <a:r>
                        <a:rPr lang="en-US" sz="2400" dirty="0">
                          <a:solidFill>
                            <a:schemeClr val="accent6">
                              <a:lumMod val="75000"/>
                            </a:schemeClr>
                          </a:solidFill>
                          <a:latin typeface="Algerian" pitchFamily="82" charset="0"/>
                        </a:rPr>
                        <a:t>Species</a:t>
                      </a:r>
                    </a:p>
                  </a:txBody>
                  <a:tcPr anchor="ctr"/>
                </a:tc>
                <a:tc>
                  <a:txBody>
                    <a:bodyPr/>
                    <a:lstStyle/>
                    <a:p>
                      <a:pPr algn="ctr"/>
                      <a:r>
                        <a:rPr lang="en-US" sz="2400" dirty="0">
                          <a:solidFill>
                            <a:schemeClr val="accent6">
                              <a:lumMod val="75000"/>
                            </a:schemeClr>
                          </a:solidFill>
                          <a:latin typeface="Algerian" pitchFamily="82" charset="0"/>
                        </a:rPr>
                        <a:t>Geographical</a:t>
                      </a:r>
                    </a:p>
                    <a:p>
                      <a:pPr algn="ctr"/>
                      <a:r>
                        <a:rPr lang="en-US" sz="2400" dirty="0">
                          <a:solidFill>
                            <a:schemeClr val="accent6">
                              <a:lumMod val="75000"/>
                            </a:schemeClr>
                          </a:solidFill>
                          <a:latin typeface="Algerian" pitchFamily="82" charset="0"/>
                        </a:rPr>
                        <a:t>locations</a:t>
                      </a:r>
                    </a:p>
                  </a:txBody>
                  <a:tcPr anchor="ctr"/>
                </a:tc>
                <a:extLst>
                  <a:ext uri="{0D108BD9-81ED-4DB2-BD59-A6C34878D82A}">
                    <a16:rowId xmlns:a16="http://schemas.microsoft.com/office/drawing/2014/main" val="1304674948"/>
                  </a:ext>
                </a:extLst>
              </a:tr>
              <a:tr h="2019929">
                <a:tc>
                  <a:txBody>
                    <a:bodyPr/>
                    <a:lstStyle/>
                    <a:p>
                      <a:endParaRPr lang="en-US" dirty="0"/>
                    </a:p>
                  </a:txBody>
                  <a:tcPr/>
                </a:tc>
                <a:tc>
                  <a:txBody>
                    <a:bodyPr/>
                    <a:lstStyle/>
                    <a:p>
                      <a:pPr algn="ctr"/>
                      <a:r>
                        <a:rPr lang="en-US" i="1" dirty="0"/>
                        <a:t> </a:t>
                      </a:r>
                      <a:r>
                        <a:rPr lang="en-US" sz="2400" b="0" i="1" u="sng" dirty="0"/>
                        <a:t>Steno</a:t>
                      </a:r>
                      <a:r>
                        <a:rPr lang="en-US" i="1" dirty="0"/>
                        <a:t> </a:t>
                      </a:r>
                      <a:r>
                        <a:rPr lang="en-US" sz="2400" b="0" i="1" u="sng" dirty="0"/>
                        <a:t>bredanesis</a:t>
                      </a:r>
                    </a:p>
                    <a:p>
                      <a:pPr algn="ctr"/>
                      <a:r>
                        <a:rPr lang="en-US" sz="2000" b="0" i="1" u="none" dirty="0">
                          <a:solidFill>
                            <a:srgbClr val="FFFF00"/>
                          </a:solidFill>
                        </a:rPr>
                        <a:t>(Rough toothed dolphin)</a:t>
                      </a:r>
                    </a:p>
                  </a:txBody>
                  <a:tcPr/>
                </a:tc>
                <a:tc>
                  <a:txBody>
                    <a:bodyPr/>
                    <a:lstStyle/>
                    <a:p>
                      <a:pPr algn="ctr"/>
                      <a:r>
                        <a:rPr lang="en-US" dirty="0">
                          <a:solidFill>
                            <a:srgbClr val="FFFF00"/>
                          </a:solidFill>
                        </a:rPr>
                        <a:t>The Indian, Pacific and Atlantic Ocean. </a:t>
                      </a:r>
                    </a:p>
                  </a:txBody>
                  <a:tcPr anchor="ctr"/>
                </a:tc>
                <a:extLst>
                  <a:ext uri="{0D108BD9-81ED-4DB2-BD59-A6C34878D82A}">
                    <a16:rowId xmlns:a16="http://schemas.microsoft.com/office/drawing/2014/main" val="3209016302"/>
                  </a:ext>
                </a:extLst>
              </a:tr>
              <a:tr h="2019929">
                <a:tc>
                  <a:txBody>
                    <a:bodyPr/>
                    <a:lstStyle/>
                    <a:p>
                      <a:endParaRPr lang="en-US" dirty="0"/>
                    </a:p>
                  </a:txBody>
                  <a:tcPr/>
                </a:tc>
                <a:tc>
                  <a:txBody>
                    <a:bodyPr/>
                    <a:lstStyle/>
                    <a:p>
                      <a:pPr algn="ctr"/>
                      <a:r>
                        <a:rPr lang="en-US" sz="2400" i="1" u="sng" dirty="0"/>
                        <a:t>Orcaella</a:t>
                      </a:r>
                      <a:r>
                        <a:rPr lang="en-US" dirty="0"/>
                        <a:t> </a:t>
                      </a:r>
                      <a:r>
                        <a:rPr lang="en-US" sz="2400" i="1" u="sng" dirty="0"/>
                        <a:t>heinsohni</a:t>
                      </a:r>
                    </a:p>
                    <a:p>
                      <a:pPr algn="ctr"/>
                      <a:r>
                        <a:rPr lang="en-US" sz="2000" i="1" u="none" dirty="0">
                          <a:solidFill>
                            <a:srgbClr val="FFFF00"/>
                          </a:solidFill>
                        </a:rPr>
                        <a:t>(Australian snubfin dolphin)</a:t>
                      </a:r>
                    </a:p>
                  </a:txBody>
                  <a:tcPr/>
                </a:tc>
                <a:tc>
                  <a:txBody>
                    <a:bodyPr/>
                    <a:lstStyle/>
                    <a:p>
                      <a:pPr algn="ctr"/>
                      <a:r>
                        <a:rPr lang="en-US" sz="2000" dirty="0">
                          <a:solidFill>
                            <a:srgbClr val="FFFF00"/>
                          </a:solidFill>
                        </a:rPr>
                        <a:t>The Brisbane river.</a:t>
                      </a:r>
                    </a:p>
                  </a:txBody>
                  <a:tcPr anchor="ctr"/>
                </a:tc>
                <a:extLst>
                  <a:ext uri="{0D108BD9-81ED-4DB2-BD59-A6C34878D82A}">
                    <a16:rowId xmlns:a16="http://schemas.microsoft.com/office/drawing/2014/main" val="2841713842"/>
                  </a:ext>
                </a:extLst>
              </a:tr>
            </a:tbl>
          </a:graphicData>
        </a:graphic>
      </p:graphicFrame>
      <p:pic>
        <p:nvPicPr>
          <p:cNvPr id="5" name="Picture 4">
            <a:extLst>
              <a:ext uri="{FF2B5EF4-FFF2-40B4-BE49-F238E27FC236}">
                <a16:creationId xmlns:a16="http://schemas.microsoft.com/office/drawing/2014/main" id="{C18FCB04-B5A0-C70D-167E-50A43C988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4981" y="2496974"/>
            <a:ext cx="2055019" cy="1620014"/>
          </a:xfrm>
          <a:prstGeom prst="rect">
            <a:avLst/>
          </a:prstGeom>
        </p:spPr>
      </p:pic>
      <p:pic>
        <p:nvPicPr>
          <p:cNvPr id="6" name="Picture 5">
            <a:extLst>
              <a:ext uri="{FF2B5EF4-FFF2-40B4-BE49-F238E27FC236}">
                <a16:creationId xmlns:a16="http://schemas.microsoft.com/office/drawing/2014/main" id="{6D144F09-6667-A987-E1EA-8A4C9500C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069" y="4798956"/>
            <a:ext cx="2270931" cy="1254689"/>
          </a:xfrm>
          <a:prstGeom prst="rect">
            <a:avLst/>
          </a:prstGeom>
        </p:spPr>
      </p:pic>
    </p:spTree>
    <p:extLst>
      <p:ext uri="{BB962C8B-B14F-4D97-AF65-F5344CB8AC3E}">
        <p14:creationId xmlns:p14="http://schemas.microsoft.com/office/powerpoint/2010/main" val="4132155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C06D933-DE8A-1FE5-C446-697A1A5A18B5}"/>
              </a:ext>
            </a:extLst>
          </p:cNvPr>
          <p:cNvSpPr txBox="1"/>
          <p:nvPr/>
        </p:nvSpPr>
        <p:spPr>
          <a:xfrm>
            <a:off x="1472803" y="109538"/>
            <a:ext cx="1828800" cy="1828800"/>
          </a:xfrm>
          <a:prstGeom prst="rect">
            <a:avLst/>
          </a:prstGeom>
          <a:noFill/>
        </p:spPr>
        <p:txBody>
          <a:bodyPr wrap="square" rtlCol="0">
            <a:spAutoFit/>
          </a:bodyPr>
          <a:lstStyle/>
          <a:p>
            <a:pPr algn="l"/>
            <a:endParaRPr lang="en-US" dirty="0"/>
          </a:p>
        </p:txBody>
      </p:sp>
      <p:sp>
        <p:nvSpPr>
          <p:cNvPr id="6" name="Thought Bubble: Cloud 5">
            <a:extLst>
              <a:ext uri="{FF2B5EF4-FFF2-40B4-BE49-F238E27FC236}">
                <a16:creationId xmlns:a16="http://schemas.microsoft.com/office/drawing/2014/main" id="{6613E5D3-F9DA-92F1-36C7-159D9BC8F623}"/>
              </a:ext>
            </a:extLst>
          </p:cNvPr>
          <p:cNvSpPr/>
          <p:nvPr/>
        </p:nvSpPr>
        <p:spPr>
          <a:xfrm>
            <a:off x="1103708" y="109538"/>
            <a:ext cx="2956323" cy="1491853"/>
          </a:xfrm>
          <a:prstGeom prst="cloudCallout">
            <a:avLst>
              <a:gd name="adj1" fmla="val -61510"/>
              <a:gd name="adj2" fmla="val 6002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u="sng" dirty="0">
                <a:solidFill>
                  <a:schemeClr val="accent3">
                    <a:lumMod val="50000"/>
                  </a:schemeClr>
                </a:solidFill>
                <a:latin typeface="+mj-lt"/>
              </a:rPr>
              <a:t>MORPHOLOGICAL</a:t>
            </a:r>
          </a:p>
          <a:p>
            <a:pPr algn="ctr"/>
            <a:r>
              <a:rPr lang="en-US" u="sng" dirty="0">
                <a:solidFill>
                  <a:schemeClr val="accent3">
                    <a:lumMod val="50000"/>
                  </a:schemeClr>
                </a:solidFill>
                <a:latin typeface="+mj-lt"/>
              </a:rPr>
              <a:t>STRUCTURE</a:t>
            </a:r>
          </a:p>
        </p:txBody>
      </p:sp>
      <p:sp>
        <p:nvSpPr>
          <p:cNvPr id="3" name="TextBox 2">
            <a:extLst>
              <a:ext uri="{FF2B5EF4-FFF2-40B4-BE49-F238E27FC236}">
                <a16:creationId xmlns:a16="http://schemas.microsoft.com/office/drawing/2014/main" id="{5666416C-9752-C18C-89DB-6908AE5079CF}"/>
              </a:ext>
            </a:extLst>
          </p:cNvPr>
          <p:cNvSpPr txBox="1"/>
          <p:nvPr/>
        </p:nvSpPr>
        <p:spPr>
          <a:xfrm>
            <a:off x="4375653" y="870469"/>
            <a:ext cx="7003214" cy="2308324"/>
          </a:xfrm>
          <a:prstGeom prst="rect">
            <a:avLst/>
          </a:prstGeom>
          <a:noFill/>
        </p:spPr>
        <p:txBody>
          <a:bodyPr wrap="square">
            <a:spAutoFit/>
          </a:bodyPr>
          <a:lstStyle/>
          <a:p>
            <a:r>
              <a:rPr lang="en-US" sz="2400" b="1" dirty="0">
                <a:solidFill>
                  <a:schemeClr val="bg1"/>
                </a:solidFill>
              </a:rPr>
              <a:t>•BODY SHAPE :</a:t>
            </a:r>
            <a:r>
              <a:rPr lang="en-US" sz="2400" dirty="0"/>
              <a:t> Torpedo-shaped bodies with non-flexible necks, tail fins, and bulbous heads.</a:t>
            </a:r>
          </a:p>
          <a:p>
            <a:r>
              <a:rPr lang="en-US" sz="2400" b="1" dirty="0">
                <a:solidFill>
                  <a:schemeClr val="bg1"/>
                </a:solidFill>
              </a:rPr>
              <a:t>• Color: </a:t>
            </a:r>
            <a:r>
              <a:rPr lang="en-US" sz="2400" dirty="0"/>
              <a:t>Dark back, white underbelly.</a:t>
            </a:r>
          </a:p>
          <a:p>
            <a:r>
              <a:rPr lang="en-US" sz="2400" b="1" dirty="0">
                <a:solidFill>
                  <a:schemeClr val="bg1"/>
                </a:solidFill>
              </a:rPr>
              <a:t>•Teeth:</a:t>
            </a:r>
            <a:r>
              <a:rPr lang="en-US" sz="2400" dirty="0"/>
              <a:t> 40–57 pairs of small, sharp teeth in each jaw. </a:t>
            </a:r>
          </a:p>
          <a:p>
            <a:r>
              <a:rPr lang="en-US" sz="2400" b="1" dirty="0">
                <a:solidFill>
                  <a:schemeClr val="bg1"/>
                </a:solidFill>
              </a:rPr>
              <a:t>•Dorsal fin: </a:t>
            </a:r>
            <a:r>
              <a:rPr lang="en-US" sz="2400" dirty="0"/>
              <a:t>Hooked or curved.</a:t>
            </a:r>
          </a:p>
          <a:p>
            <a:r>
              <a:rPr lang="en-US" sz="2400" b="1" dirty="0">
                <a:solidFill>
                  <a:schemeClr val="bg1"/>
                </a:solidFill>
              </a:rPr>
              <a:t>•Brain:</a:t>
            </a:r>
            <a:r>
              <a:rPr lang="en-US" sz="2400" dirty="0"/>
              <a:t> Thick brain stem, large cerebellum.</a:t>
            </a:r>
          </a:p>
        </p:txBody>
      </p:sp>
      <p:sp>
        <p:nvSpPr>
          <p:cNvPr id="4" name="Speech Bubble: Oval 3">
            <a:extLst>
              <a:ext uri="{FF2B5EF4-FFF2-40B4-BE49-F238E27FC236}">
                <a16:creationId xmlns:a16="http://schemas.microsoft.com/office/drawing/2014/main" id="{4584D1BB-13C6-4CF7-795B-3FFFEF60F75B}"/>
              </a:ext>
            </a:extLst>
          </p:cNvPr>
          <p:cNvSpPr/>
          <p:nvPr/>
        </p:nvSpPr>
        <p:spPr>
          <a:xfrm flipH="1">
            <a:off x="7822406" y="3307943"/>
            <a:ext cx="3393282" cy="1405713"/>
          </a:xfrm>
          <a:prstGeom prst="wedgeEllipseCallout">
            <a:avLst>
              <a:gd name="adj1" fmla="val -30218"/>
              <a:gd name="adj2" fmla="val 7738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u="sng" dirty="0">
                <a:solidFill>
                  <a:schemeClr val="accent3">
                    <a:lumMod val="50000"/>
                  </a:schemeClr>
                </a:solidFill>
              </a:rPr>
              <a:t>HABITAT</a:t>
            </a:r>
            <a:r>
              <a:rPr lang="en-US" dirty="0"/>
              <a:t> </a:t>
            </a:r>
          </a:p>
        </p:txBody>
      </p:sp>
      <p:sp>
        <p:nvSpPr>
          <p:cNvPr id="7" name="TextBox 6">
            <a:extLst>
              <a:ext uri="{FF2B5EF4-FFF2-40B4-BE49-F238E27FC236}">
                <a16:creationId xmlns:a16="http://schemas.microsoft.com/office/drawing/2014/main" id="{D68F75D1-42AE-AC08-43AA-D641F2713F68}"/>
              </a:ext>
            </a:extLst>
          </p:cNvPr>
          <p:cNvSpPr txBox="1"/>
          <p:nvPr/>
        </p:nvSpPr>
        <p:spPr>
          <a:xfrm>
            <a:off x="5175647" y="2514600"/>
            <a:ext cx="1828800" cy="1828800"/>
          </a:xfrm>
          <a:prstGeom prst="rect">
            <a:avLst/>
          </a:prstGeom>
          <a:noFill/>
        </p:spPr>
        <p:txBody>
          <a:bodyPr wrap="square" rtlCol="0">
            <a:spAutoFit/>
          </a:bodyPr>
          <a:lstStyle/>
          <a:p>
            <a:pPr algn="l"/>
            <a:endParaRPr lang="en-US"/>
          </a:p>
        </p:txBody>
      </p:sp>
      <p:sp>
        <p:nvSpPr>
          <p:cNvPr id="2" name="TextBox 1">
            <a:extLst>
              <a:ext uri="{FF2B5EF4-FFF2-40B4-BE49-F238E27FC236}">
                <a16:creationId xmlns:a16="http://schemas.microsoft.com/office/drawing/2014/main" id="{4BFBAB08-2F03-206C-9AC5-3177FDF6B80A}"/>
              </a:ext>
            </a:extLst>
          </p:cNvPr>
          <p:cNvSpPr txBox="1"/>
          <p:nvPr/>
        </p:nvSpPr>
        <p:spPr>
          <a:xfrm>
            <a:off x="5175647" y="2514600"/>
            <a:ext cx="1828800" cy="1828800"/>
          </a:xfrm>
          <a:prstGeom prst="rect">
            <a:avLst/>
          </a:prstGeom>
          <a:noFill/>
        </p:spPr>
        <p:txBody>
          <a:bodyPr wrap="square" rtlCol="0">
            <a:spAutoFit/>
          </a:bodyPr>
          <a:lstStyle/>
          <a:p>
            <a:pPr algn="l"/>
            <a:endParaRPr lang="en-US" dirty="0"/>
          </a:p>
        </p:txBody>
      </p:sp>
      <p:sp>
        <p:nvSpPr>
          <p:cNvPr id="8" name="TextBox 7">
            <a:extLst>
              <a:ext uri="{FF2B5EF4-FFF2-40B4-BE49-F238E27FC236}">
                <a16:creationId xmlns:a16="http://schemas.microsoft.com/office/drawing/2014/main" id="{4D640109-A818-4F54-A52A-8840C6F423AA}"/>
              </a:ext>
            </a:extLst>
          </p:cNvPr>
          <p:cNvSpPr txBox="1"/>
          <p:nvPr/>
        </p:nvSpPr>
        <p:spPr>
          <a:xfrm rot="10800000" flipV="1">
            <a:off x="4941094" y="4833369"/>
            <a:ext cx="5560218" cy="461665"/>
          </a:xfrm>
          <a:prstGeom prst="rect">
            <a:avLst/>
          </a:prstGeom>
          <a:noFill/>
        </p:spPr>
        <p:txBody>
          <a:bodyPr wrap="square" rtlCol="0">
            <a:spAutoFit/>
          </a:bodyPr>
          <a:lstStyle/>
          <a:p>
            <a:pPr algn="l"/>
            <a:r>
              <a:rPr lang="en-US" sz="2400" b="1" dirty="0"/>
              <a:t>• </a:t>
            </a:r>
            <a:r>
              <a:rPr lang="en-US" sz="2400" dirty="0"/>
              <a:t>They are fond of coastal waters</a:t>
            </a:r>
            <a:r>
              <a:rPr lang="en-US" sz="2400" b="1" dirty="0"/>
              <a:t>.</a:t>
            </a:r>
          </a:p>
        </p:txBody>
      </p:sp>
      <p:sp>
        <p:nvSpPr>
          <p:cNvPr id="9" name="TextBox 8">
            <a:extLst>
              <a:ext uri="{FF2B5EF4-FFF2-40B4-BE49-F238E27FC236}">
                <a16:creationId xmlns:a16="http://schemas.microsoft.com/office/drawing/2014/main" id="{D36C40A5-06DE-A236-92CA-EAF9CB2CCEEE}"/>
              </a:ext>
            </a:extLst>
          </p:cNvPr>
          <p:cNvSpPr txBox="1"/>
          <p:nvPr/>
        </p:nvSpPr>
        <p:spPr>
          <a:xfrm>
            <a:off x="4941094" y="5434458"/>
            <a:ext cx="6373416" cy="830997"/>
          </a:xfrm>
          <a:prstGeom prst="rect">
            <a:avLst/>
          </a:prstGeom>
          <a:noFill/>
        </p:spPr>
        <p:txBody>
          <a:bodyPr wrap="square" rtlCol="0">
            <a:spAutoFit/>
          </a:bodyPr>
          <a:lstStyle/>
          <a:p>
            <a:pPr algn="l"/>
            <a:r>
              <a:rPr lang="en-US" sz="2000" b="1" dirty="0"/>
              <a:t>• </a:t>
            </a:r>
            <a:r>
              <a:rPr lang="en-US" sz="2400" dirty="0"/>
              <a:t>Generally, they prefer surface temperatures greater than 10 degrees Celsius.</a:t>
            </a:r>
          </a:p>
        </p:txBody>
      </p:sp>
      <p:pic>
        <p:nvPicPr>
          <p:cNvPr id="10" name="Picture 9">
            <a:extLst>
              <a:ext uri="{FF2B5EF4-FFF2-40B4-BE49-F238E27FC236}">
                <a16:creationId xmlns:a16="http://schemas.microsoft.com/office/drawing/2014/main" id="{55B0FD23-A04A-CECE-78CD-CB86053DF2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543" y="1938338"/>
            <a:ext cx="2902850" cy="40624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57398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8F75D1-42AE-AC08-43AA-D641F2713F68}"/>
              </a:ext>
            </a:extLst>
          </p:cNvPr>
          <p:cNvSpPr txBox="1"/>
          <p:nvPr/>
        </p:nvSpPr>
        <p:spPr>
          <a:xfrm>
            <a:off x="5175647" y="2514600"/>
            <a:ext cx="1828800" cy="1828800"/>
          </a:xfrm>
          <a:prstGeom prst="rect">
            <a:avLst/>
          </a:prstGeom>
          <a:noFill/>
        </p:spPr>
        <p:txBody>
          <a:bodyPr wrap="square" rtlCol="0">
            <a:spAutoFit/>
          </a:bodyPr>
          <a:lstStyle/>
          <a:p>
            <a:pPr algn="l"/>
            <a:endParaRPr lang="en-US"/>
          </a:p>
        </p:txBody>
      </p:sp>
      <p:sp>
        <p:nvSpPr>
          <p:cNvPr id="3" name="Title 2">
            <a:extLst>
              <a:ext uri="{FF2B5EF4-FFF2-40B4-BE49-F238E27FC236}">
                <a16:creationId xmlns:a16="http://schemas.microsoft.com/office/drawing/2014/main" id="{9DCEC7C7-8762-60F9-20AF-F6281428818A}"/>
              </a:ext>
            </a:extLst>
          </p:cNvPr>
          <p:cNvSpPr>
            <a:spLocks noGrp="1"/>
          </p:cNvSpPr>
          <p:nvPr>
            <p:ph type="title"/>
          </p:nvPr>
        </p:nvSpPr>
        <p:spPr>
          <a:xfrm>
            <a:off x="1143001" y="154174"/>
            <a:ext cx="9905998" cy="762607"/>
          </a:xfrm>
        </p:spPr>
        <p:txBody>
          <a:bodyPr/>
          <a:lstStyle/>
          <a:p>
            <a:r>
              <a:rPr lang="en-US" b="1" u="sng" dirty="0"/>
              <a:t>• GENERAL</a:t>
            </a:r>
            <a:r>
              <a:rPr lang="en-US" u="sng" dirty="0"/>
              <a:t> </a:t>
            </a:r>
            <a:r>
              <a:rPr lang="en-US" b="1" u="sng" dirty="0"/>
              <a:t>BEHAVIOUR:</a:t>
            </a:r>
            <a:endParaRPr lang="en-US" u="sng" dirty="0"/>
          </a:p>
        </p:txBody>
      </p:sp>
      <p:sp>
        <p:nvSpPr>
          <p:cNvPr id="5" name="Content Placeholder 4">
            <a:extLst>
              <a:ext uri="{FF2B5EF4-FFF2-40B4-BE49-F238E27FC236}">
                <a16:creationId xmlns:a16="http://schemas.microsoft.com/office/drawing/2014/main" id="{68C62131-416E-C85A-474A-531A3E3ABB93}"/>
              </a:ext>
            </a:extLst>
          </p:cNvPr>
          <p:cNvSpPr>
            <a:spLocks noGrp="1"/>
          </p:cNvSpPr>
          <p:nvPr>
            <p:ph idx="1"/>
          </p:nvPr>
        </p:nvSpPr>
        <p:spPr>
          <a:xfrm>
            <a:off x="1387078" y="1041797"/>
            <a:ext cx="8096250" cy="5662029"/>
          </a:xfrm>
        </p:spPr>
        <p:txBody>
          <a:bodyPr>
            <a:normAutofit/>
          </a:bodyPr>
          <a:lstStyle/>
          <a:p>
            <a:r>
              <a:rPr lang="en-US" dirty="0"/>
              <a:t> Common dolphins (</a:t>
            </a:r>
            <a:r>
              <a:rPr lang="en-US" i="1" u="sng" dirty="0">
                <a:solidFill>
                  <a:schemeClr val="accent4">
                    <a:lumMod val="60000"/>
                    <a:lumOff val="40000"/>
                  </a:schemeClr>
                </a:solidFill>
              </a:rPr>
              <a:t>Delphinus</a:t>
            </a:r>
            <a:r>
              <a:rPr lang="en-US" dirty="0"/>
              <a:t> </a:t>
            </a:r>
            <a:r>
              <a:rPr lang="en-US" i="1" u="sng" dirty="0">
                <a:solidFill>
                  <a:schemeClr val="accent4">
                    <a:lumMod val="60000"/>
                    <a:lumOff val="40000"/>
                  </a:schemeClr>
                </a:solidFill>
              </a:rPr>
              <a:t>delphis</a:t>
            </a:r>
            <a:r>
              <a:rPr lang="en-US" dirty="0"/>
              <a:t>) are highly social and energetic animals.</a:t>
            </a:r>
          </a:p>
          <a:p>
            <a:r>
              <a:rPr lang="en-US" dirty="0"/>
              <a:t>They are fond of coastal waters.</a:t>
            </a:r>
          </a:p>
          <a:p>
            <a:r>
              <a:rPr lang="en-US" dirty="0"/>
              <a:t> </a:t>
            </a:r>
            <a:r>
              <a:rPr lang="en-US" dirty="0">
                <a:solidFill>
                  <a:schemeClr val="accent3">
                    <a:lumMod val="60000"/>
                    <a:lumOff val="40000"/>
                  </a:schemeClr>
                </a:solidFill>
              </a:rPr>
              <a:t>Communicating: </a:t>
            </a:r>
            <a:r>
              <a:rPr lang="en-US" dirty="0"/>
              <a:t>They communicate with each other using two voices. One voice is for navigation and location, and the other is for social communication</a:t>
            </a:r>
          </a:p>
          <a:p>
            <a:r>
              <a:rPr lang="en-US" dirty="0"/>
              <a:t> </a:t>
            </a:r>
            <a:r>
              <a:rPr lang="en-US" dirty="0">
                <a:solidFill>
                  <a:schemeClr val="accent3">
                    <a:lumMod val="60000"/>
                    <a:lumOff val="40000"/>
                  </a:schemeClr>
                </a:solidFill>
              </a:rPr>
              <a:t>Traveling: </a:t>
            </a:r>
            <a:r>
              <a:rPr lang="en-US" dirty="0"/>
              <a:t>They spend 57% of their daylight time traveling.</a:t>
            </a:r>
          </a:p>
          <a:p>
            <a:r>
              <a:rPr lang="en-US" dirty="0"/>
              <a:t> </a:t>
            </a:r>
            <a:r>
              <a:rPr lang="en-US" dirty="0">
                <a:solidFill>
                  <a:schemeClr val="accent3">
                    <a:lumMod val="60000"/>
                    <a:lumOff val="40000"/>
                  </a:schemeClr>
                </a:solidFill>
              </a:rPr>
              <a:t>Taking</a:t>
            </a:r>
            <a:r>
              <a:rPr lang="en-US" dirty="0"/>
              <a:t> </a:t>
            </a:r>
            <a:r>
              <a:rPr lang="en-US" dirty="0">
                <a:solidFill>
                  <a:schemeClr val="accent3">
                    <a:lumMod val="60000"/>
                    <a:lumOff val="40000"/>
                  </a:schemeClr>
                </a:solidFill>
              </a:rPr>
              <a:t>turns: </a:t>
            </a:r>
            <a:r>
              <a:rPr lang="en-US" dirty="0"/>
              <a:t>They take turns watching over those that are too active.</a:t>
            </a:r>
          </a:p>
        </p:txBody>
      </p:sp>
      <p:pic>
        <p:nvPicPr>
          <p:cNvPr id="2" name="Picture 1">
            <a:extLst>
              <a:ext uri="{FF2B5EF4-FFF2-40B4-BE49-F238E27FC236}">
                <a16:creationId xmlns:a16="http://schemas.microsoft.com/office/drawing/2014/main" id="{C74794E8-12E5-33D2-BF7E-1E930D1385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0854" y="154174"/>
            <a:ext cx="2467718" cy="2360426"/>
          </a:xfrm>
          <a:prstGeom prst="rect">
            <a:avLst/>
          </a:prstGeom>
          <a:ln>
            <a:noFill/>
          </a:ln>
          <a:effectLst>
            <a:softEdge rad="112500"/>
          </a:effectLst>
        </p:spPr>
      </p:pic>
    </p:spTree>
    <p:extLst>
      <p:ext uri="{BB962C8B-B14F-4D97-AF65-F5344CB8AC3E}">
        <p14:creationId xmlns:p14="http://schemas.microsoft.com/office/powerpoint/2010/main" val="2196538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EA666-6C4A-C5CF-8066-C8B3E38173A7}"/>
              </a:ext>
            </a:extLst>
          </p:cNvPr>
          <p:cNvSpPr>
            <a:spLocks noGrp="1"/>
          </p:cNvSpPr>
          <p:nvPr>
            <p:ph type="title"/>
          </p:nvPr>
        </p:nvSpPr>
        <p:spPr>
          <a:xfrm>
            <a:off x="1143001" y="333376"/>
            <a:ext cx="9905998" cy="738795"/>
          </a:xfrm>
        </p:spPr>
        <p:txBody>
          <a:bodyPr/>
          <a:lstStyle/>
          <a:p>
            <a:r>
              <a:rPr lang="en-US" dirty="0"/>
              <a:t>• </a:t>
            </a:r>
            <a:r>
              <a:rPr lang="en-US" b="1" u="sng" dirty="0"/>
              <a:t>Feeding behaviour :</a:t>
            </a:r>
          </a:p>
        </p:txBody>
      </p:sp>
      <p:sp>
        <p:nvSpPr>
          <p:cNvPr id="3" name="Content Placeholder 2">
            <a:extLst>
              <a:ext uri="{FF2B5EF4-FFF2-40B4-BE49-F238E27FC236}">
                <a16:creationId xmlns:a16="http://schemas.microsoft.com/office/drawing/2014/main" id="{B90B675B-C41D-DC17-84DB-99B092E2429A}"/>
              </a:ext>
            </a:extLst>
          </p:cNvPr>
          <p:cNvSpPr>
            <a:spLocks noGrp="1"/>
          </p:cNvSpPr>
          <p:nvPr>
            <p:ph idx="1"/>
          </p:nvPr>
        </p:nvSpPr>
        <p:spPr>
          <a:xfrm>
            <a:off x="1986756" y="1285875"/>
            <a:ext cx="8883649" cy="5238749"/>
          </a:xfrm>
        </p:spPr>
        <p:txBody>
          <a:bodyPr/>
          <a:lstStyle/>
          <a:p>
            <a:r>
              <a:rPr lang="en-US" dirty="0"/>
              <a:t>Dolphins have teeth, but they don’t chew their food. Instead, they grab, bite, and swallow</a:t>
            </a:r>
          </a:p>
          <a:p>
            <a:r>
              <a:rPr lang="en-US" dirty="0"/>
              <a:t>They can eat up to 18–20 pounds of fish per day.</a:t>
            </a:r>
          </a:p>
          <a:p>
            <a:r>
              <a:rPr lang="en-US" dirty="0"/>
              <a:t> </a:t>
            </a:r>
            <a:r>
              <a:rPr lang="en-US" dirty="0">
                <a:solidFill>
                  <a:schemeClr val="accent3">
                    <a:lumMod val="60000"/>
                    <a:lumOff val="40000"/>
                  </a:schemeClr>
                </a:solidFill>
              </a:rPr>
              <a:t>The short-beaked common dolphin, </a:t>
            </a:r>
            <a:r>
              <a:rPr lang="en-US" dirty="0"/>
              <a:t>eat small fish, squid, and octopus.</a:t>
            </a:r>
          </a:p>
        </p:txBody>
      </p:sp>
      <p:pic>
        <p:nvPicPr>
          <p:cNvPr id="4" name="Picture 3">
            <a:extLst>
              <a:ext uri="{FF2B5EF4-FFF2-40B4-BE49-F238E27FC236}">
                <a16:creationId xmlns:a16="http://schemas.microsoft.com/office/drawing/2014/main" id="{1AB589C6-87DC-15EB-6DF4-1B8B2C9787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9353" y="3095625"/>
            <a:ext cx="3001960" cy="3309328"/>
          </a:xfrm>
          <a:prstGeom prst="rect">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811749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FCB8E-CE42-30AE-126D-DD8AD865A5EC}"/>
              </a:ext>
            </a:extLst>
          </p:cNvPr>
          <p:cNvSpPr>
            <a:spLocks noGrp="1"/>
          </p:cNvSpPr>
          <p:nvPr>
            <p:ph type="title"/>
          </p:nvPr>
        </p:nvSpPr>
        <p:spPr>
          <a:xfrm>
            <a:off x="1308101" y="0"/>
            <a:ext cx="9905998" cy="1478570"/>
          </a:xfrm>
        </p:spPr>
        <p:txBody>
          <a:bodyPr/>
          <a:lstStyle/>
          <a:p>
            <a:r>
              <a:rPr lang="en-US" dirty="0"/>
              <a:t> •</a:t>
            </a:r>
            <a:r>
              <a:rPr lang="en-US" b="1" u="sng" dirty="0"/>
              <a:t>Breeding habit :</a:t>
            </a:r>
          </a:p>
        </p:txBody>
      </p:sp>
      <p:sp>
        <p:nvSpPr>
          <p:cNvPr id="3" name="Content Placeholder 2">
            <a:extLst>
              <a:ext uri="{FF2B5EF4-FFF2-40B4-BE49-F238E27FC236}">
                <a16:creationId xmlns:a16="http://schemas.microsoft.com/office/drawing/2014/main" id="{E7E05AE2-2DBB-825E-CDE5-570927DE11EF}"/>
              </a:ext>
            </a:extLst>
          </p:cNvPr>
          <p:cNvSpPr>
            <a:spLocks noGrp="1"/>
          </p:cNvSpPr>
          <p:nvPr>
            <p:ph idx="1"/>
          </p:nvPr>
        </p:nvSpPr>
        <p:spPr>
          <a:xfrm>
            <a:off x="2373709" y="1356519"/>
            <a:ext cx="9063831" cy="4572794"/>
          </a:xfrm>
        </p:spPr>
        <p:txBody>
          <a:bodyPr/>
          <a:lstStyle/>
          <a:p>
            <a:r>
              <a:rPr lang="en-US" dirty="0"/>
              <a:t> </a:t>
            </a:r>
            <a:r>
              <a:rPr lang="en-US" dirty="0">
                <a:solidFill>
                  <a:schemeClr val="accent3">
                    <a:lumMod val="60000"/>
                    <a:lumOff val="40000"/>
                  </a:schemeClr>
                </a:solidFill>
              </a:rPr>
              <a:t>Mating: </a:t>
            </a:r>
            <a:r>
              <a:rPr lang="en-US" dirty="0"/>
              <a:t>Dolphins are polygamous, meaning they can have multiple mates.</a:t>
            </a:r>
          </a:p>
          <a:p>
            <a:r>
              <a:rPr lang="en-US" dirty="0"/>
              <a:t> </a:t>
            </a:r>
            <a:r>
              <a:rPr lang="en-US" dirty="0">
                <a:solidFill>
                  <a:schemeClr val="accent3">
                    <a:lumMod val="60000"/>
                    <a:lumOff val="40000"/>
                  </a:schemeClr>
                </a:solidFill>
              </a:rPr>
              <a:t>Gestation</a:t>
            </a:r>
            <a:r>
              <a:rPr lang="en-US" dirty="0"/>
              <a:t> </a:t>
            </a:r>
            <a:r>
              <a:rPr lang="en-US" dirty="0">
                <a:solidFill>
                  <a:schemeClr val="accent3">
                    <a:lumMod val="60000"/>
                    <a:lumOff val="40000"/>
                  </a:schemeClr>
                </a:solidFill>
              </a:rPr>
              <a:t>period:</a:t>
            </a:r>
            <a:r>
              <a:rPr lang="en-US" dirty="0"/>
              <a:t> The gestation period is 10 to 12 months.</a:t>
            </a:r>
          </a:p>
          <a:p>
            <a:r>
              <a:rPr lang="en-US" dirty="0"/>
              <a:t> </a:t>
            </a:r>
            <a:r>
              <a:rPr lang="en-US" dirty="0">
                <a:solidFill>
                  <a:schemeClr val="accent3">
                    <a:lumMod val="60000"/>
                    <a:lumOff val="40000"/>
                  </a:schemeClr>
                </a:solidFill>
              </a:rPr>
              <a:t>Offspring:</a:t>
            </a:r>
            <a:r>
              <a:rPr lang="en-US" dirty="0"/>
              <a:t> Females typically give birth to one calf every three to five years. The range number of offspring is 1 to 3.</a:t>
            </a:r>
            <a:endParaRPr lang="en-US" b="1" dirty="0"/>
          </a:p>
          <a:p>
            <a:r>
              <a:rPr lang="en-US" b="1" dirty="0"/>
              <a:t> </a:t>
            </a:r>
            <a:r>
              <a:rPr lang="en-US" dirty="0">
                <a:solidFill>
                  <a:schemeClr val="accent3">
                    <a:lumMod val="60000"/>
                    <a:lumOff val="40000"/>
                  </a:schemeClr>
                </a:solidFill>
              </a:rPr>
              <a:t>Courtship: </a:t>
            </a:r>
            <a:r>
              <a:rPr lang="en-US" dirty="0"/>
              <a:t>During courtship, dolphins engage in head-butting and tooth-scratching.</a:t>
            </a:r>
          </a:p>
        </p:txBody>
      </p:sp>
      <p:pic>
        <p:nvPicPr>
          <p:cNvPr id="5" name="Picture 4">
            <a:extLst>
              <a:ext uri="{FF2B5EF4-FFF2-40B4-BE49-F238E27FC236}">
                <a16:creationId xmlns:a16="http://schemas.microsoft.com/office/drawing/2014/main" id="{8AFCADE0-0823-AFFA-EAA4-5A431896BD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7251" y="4359672"/>
            <a:ext cx="2309450" cy="2283617"/>
          </a:xfrm>
          <a:prstGeom prst="ellipse">
            <a:avLst/>
          </a:prstGeom>
          <a:ln>
            <a:noFill/>
          </a:ln>
          <a:effectLst>
            <a:softEdge rad="112500"/>
          </a:effectLst>
        </p:spPr>
      </p:pic>
    </p:spTree>
    <p:extLst>
      <p:ext uri="{BB962C8B-B14F-4D97-AF65-F5344CB8AC3E}">
        <p14:creationId xmlns:p14="http://schemas.microsoft.com/office/powerpoint/2010/main" val="1879822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4C467-C2A7-0014-0357-B401E37401A0}"/>
              </a:ext>
            </a:extLst>
          </p:cNvPr>
          <p:cNvSpPr>
            <a:spLocks noGrp="1"/>
          </p:cNvSpPr>
          <p:nvPr>
            <p:ph type="title"/>
          </p:nvPr>
        </p:nvSpPr>
        <p:spPr>
          <a:xfrm>
            <a:off x="1143001" y="0"/>
            <a:ext cx="9905998" cy="1478570"/>
          </a:xfrm>
        </p:spPr>
        <p:txBody>
          <a:bodyPr/>
          <a:lstStyle/>
          <a:p>
            <a:pPr algn="ctr"/>
            <a:r>
              <a:rPr lang="en-US" u="sng" dirty="0">
                <a:latin typeface="Algerian" pitchFamily="82" charset="0"/>
                <a:ea typeface="Alasassy Caps" panose="02000000000000000000" pitchFamily="2" charset="0"/>
              </a:rPr>
              <a:t>Acknowledgement</a:t>
            </a:r>
            <a:r>
              <a:rPr lang="en-US" dirty="0"/>
              <a:t> </a:t>
            </a:r>
          </a:p>
        </p:txBody>
      </p:sp>
      <p:sp>
        <p:nvSpPr>
          <p:cNvPr id="3" name="Content Placeholder 2">
            <a:extLst>
              <a:ext uri="{FF2B5EF4-FFF2-40B4-BE49-F238E27FC236}">
                <a16:creationId xmlns:a16="http://schemas.microsoft.com/office/drawing/2014/main" id="{F4E00710-93AF-A402-C087-3AA19F127104}"/>
              </a:ext>
            </a:extLst>
          </p:cNvPr>
          <p:cNvSpPr>
            <a:spLocks noGrp="1"/>
          </p:cNvSpPr>
          <p:nvPr>
            <p:ph idx="1"/>
          </p:nvPr>
        </p:nvSpPr>
        <p:spPr>
          <a:xfrm>
            <a:off x="1590739" y="1348574"/>
            <a:ext cx="9547443" cy="3897386"/>
          </a:xfrm>
        </p:spPr>
        <p:txBody>
          <a:bodyPr>
            <a:normAutofit/>
          </a:bodyPr>
          <a:lstStyle/>
          <a:p>
            <a:pPr marL="0" indent="0">
              <a:buNone/>
            </a:pPr>
            <a:r>
              <a:rPr lang="en-US" dirty="0">
                <a:solidFill>
                  <a:schemeClr val="accent3">
                    <a:lumMod val="60000"/>
                    <a:lumOff val="40000"/>
                  </a:schemeClr>
                </a:solidFill>
                <a:latin typeface="Bahnschrift" panose="02000000000000000000" pitchFamily="2" charset="0"/>
                <a:ea typeface="Bahnschrift" panose="02000000000000000000" pitchFamily="2" charset="0"/>
              </a:rPr>
              <a:t>In the accomplishment of completion of my project on The short beaked dolphin . I would like to convey my special gratitude to our department of zoology Of Bangabasi Morning College. Your valuable guidance and suggestions helped me in various phases of the completion of this project. I will always be thankful to you in this regard. I am ensuring that this project was finished by me and not copied.</a:t>
            </a:r>
          </a:p>
          <a:p>
            <a:pPr marL="0" indent="0">
              <a:buNone/>
            </a:pPr>
            <a:r>
              <a:rPr lang="en-US" dirty="0">
                <a:solidFill>
                  <a:schemeClr val="accent3">
                    <a:lumMod val="60000"/>
                    <a:lumOff val="40000"/>
                  </a:schemeClr>
                </a:solidFill>
                <a:latin typeface="Bahnschrift" panose="02000000000000000000" pitchFamily="2" charset="0"/>
                <a:ea typeface="Bahnschrift" panose="02000000000000000000" pitchFamily="2" charset="0"/>
              </a:rPr>
              <a:t>             </a:t>
            </a:r>
            <a:r>
              <a:rPr lang="en-US" dirty="0">
                <a:latin typeface="Bahnschrift" panose="02000000000000000000" pitchFamily="2" charset="0"/>
                <a:ea typeface="Bahnschrift" panose="02000000000000000000" pitchFamily="2" charset="0"/>
              </a:rPr>
              <a:t>                          </a:t>
            </a:r>
            <a:r>
              <a:rPr lang="en-US" sz="2800" b="1" dirty="0">
                <a:solidFill>
                  <a:schemeClr val="accent6">
                    <a:lumMod val="75000"/>
                  </a:schemeClr>
                </a:solidFill>
                <a:latin typeface="Mystical Woods Smooth Script" panose="02000000000000000000" pitchFamily="2" charset="0"/>
                <a:ea typeface="Mystical Woods Smooth Script" panose="02000000000000000000" pitchFamily="2" charset="0"/>
              </a:rPr>
              <a:t>••••• </a:t>
            </a:r>
            <a:r>
              <a:rPr lang="en-US" sz="2800" b="1" dirty="0">
                <a:solidFill>
                  <a:schemeClr val="accent6">
                    <a:lumMod val="75000"/>
                  </a:schemeClr>
                </a:solidFill>
                <a:latin typeface="Lucida Handwriting" panose="02000000000000000000" pitchFamily="2" charset="0"/>
                <a:ea typeface="Lucida Handwriting" panose="02000000000000000000" pitchFamily="2" charset="0"/>
              </a:rPr>
              <a:t>THANK YOU</a:t>
            </a:r>
            <a:r>
              <a:rPr lang="en-US" sz="2800" b="1" dirty="0">
                <a:solidFill>
                  <a:schemeClr val="accent6">
                    <a:lumMod val="75000"/>
                  </a:schemeClr>
                </a:solidFill>
                <a:latin typeface="Mystical Woods Smooth Script" panose="02000000000000000000" pitchFamily="2" charset="0"/>
                <a:ea typeface="Mystical Woods Smooth Script" panose="02000000000000000000" pitchFamily="2" charset="0"/>
              </a:rPr>
              <a:t> •••••</a:t>
            </a:r>
          </a:p>
        </p:txBody>
      </p:sp>
    </p:spTree>
    <p:extLst>
      <p:ext uri="{BB962C8B-B14F-4D97-AF65-F5344CB8AC3E}">
        <p14:creationId xmlns:p14="http://schemas.microsoft.com/office/powerpoint/2010/main" val="3342503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Slides>
  <Notes>0</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Circuit</vt:lpstr>
      <vt:lpstr>DOLPHIN </vt:lpstr>
      <vt:lpstr>•SCIENTIFIC CLASSIFICATION </vt:lpstr>
      <vt:lpstr>PowerPoint Presentation</vt:lpstr>
      <vt:lpstr>PowerPoint Presentation</vt:lpstr>
      <vt:lpstr>PowerPoint Presentation</vt:lpstr>
      <vt:lpstr>• GENERAL BEHAVIOUR:</vt:lpstr>
      <vt:lpstr>• Feeding behaviour :</vt:lpstr>
      <vt:lpstr> •Breeding habit :</vt:lpstr>
      <vt:lpstr>Acknowledgement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DOLPHIN </dc:title>
  <dc:creator>Guest User</dc:creator>
  <cp:lastModifiedBy>prityg976@gmail.com</cp:lastModifiedBy>
  <cp:revision>24</cp:revision>
  <dcterms:created xsi:type="dcterms:W3CDTF">2023-12-24T07:40:32Z</dcterms:created>
  <dcterms:modified xsi:type="dcterms:W3CDTF">2024-01-06T02:40:34Z</dcterms:modified>
</cp:coreProperties>
</file>